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98" r:id="rId4"/>
    <p:sldId id="299" r:id="rId5"/>
    <p:sldId id="286" r:id="rId6"/>
    <p:sldId id="300" r:id="rId7"/>
    <p:sldId id="318" r:id="rId8"/>
    <p:sldId id="31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96" d="100"/>
          <a:sy n="96" d="100"/>
        </p:scale>
        <p:origin x="8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CB9E-5993-4A77-A4DC-846562944E3A}" type="datetimeFigureOut">
              <a:rPr lang="en-GB" smtClean="0"/>
              <a:pPr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A87-A93F-453F-A7C8-2C2AABC58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5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4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11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3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8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9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3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6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9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0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esiliencebuilders.lgfl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89612" y="6118686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learningthroughmovement.lgfl.net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London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for Learning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60338"/>
            <a:ext cx="1019385" cy="480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0" b="99130" l="0" r="100000">
                        <a14:foregroundMark x1="77417" y1="8986" x2="81250" y2="35362"/>
                        <a14:foregroundMark x1="86583" y1="5507" x2="84500" y2="21739"/>
                        <a14:foregroundMark x1="2000" y1="54493" x2="1417" y2="75652"/>
                        <a14:foregroundMark x1="13750" y1="69275" x2="13750" y2="69275"/>
                        <a14:foregroundMark x1="24000" y1="63478" x2="24000" y2="63478"/>
                        <a14:foregroundMark x1="31750" y1="64928" x2="31750" y2="64928"/>
                        <a14:foregroundMark x1="40667" y1="57391" x2="40667" y2="57391"/>
                        <a14:foregroundMark x1="50833" y1="63768" x2="50833" y2="63768"/>
                        <a14:foregroundMark x1="57500" y1="63188" x2="57500" y2="63188"/>
                        <a14:foregroundMark x1="69000" y1="53913" x2="69000" y2="53913"/>
                        <a14:foregroundMark x1="91083" y1="58841" x2="91083" y2="58841"/>
                        <a14:foregroundMark x1="92333" y1="61739" x2="92333" y2="61739"/>
                        <a14:foregroundMark x1="81167" y1="21739" x2="81167" y2="21739"/>
                        <a14:foregroundMark x1="80500" y1="17101" x2="80500" y2="17101"/>
                        <a14:foregroundMark x1="98333" y1="79710" x2="99667" y2="81159"/>
                        <a14:foregroundMark x1="18750" y1="54203" x2="18750" y2="54203"/>
                        <a14:foregroundMark x1="17167" y1="52464" x2="14833" y2="55652"/>
                        <a14:foregroundMark x1="10583" y1="77391" x2="10833" y2="53623"/>
                        <a14:foregroundMark x1="26833" y1="74783" x2="28417" y2="52754"/>
                        <a14:foregroundMark x1="41333" y1="63188" x2="43083" y2="77681"/>
                        <a14:foregroundMark x1="51000" y1="55072" x2="50667" y2="78841"/>
                        <a14:foregroundMark x1="47583" y1="78841" x2="47250" y2="55362"/>
                        <a14:foregroundMark x1="58000" y1="77681" x2="57417" y2="53333"/>
                        <a14:foregroundMark x1="59917" y1="60580" x2="62750" y2="76232"/>
                        <a14:foregroundMark x1="31917" y1="53043" x2="31917" y2="77681"/>
                        <a14:foregroundMark x1="38583" y1="56812" x2="38500" y2="75652"/>
                        <a14:foregroundMark x1="33667" y1="80000" x2="35000" y2="79130"/>
                        <a14:foregroundMark x1="1000" y1="31304" x2="1000" y2="31304"/>
                        <a14:foregroundMark x1="4833" y1="32464" x2="4833" y2="32464"/>
                        <a14:foregroundMark x1="11083" y1="36812" x2="11083" y2="36812"/>
                        <a14:foregroundMark x1="16167" y1="29565" x2="16167" y2="29565"/>
                        <a14:foregroundMark x1="17833" y1="35942" x2="17833" y2="35942"/>
                        <a14:foregroundMark x1="34250" y1="35942" x2="34250" y2="35942"/>
                        <a14:foregroundMark x1="27750" y1="33623" x2="27750" y2="33623"/>
                        <a14:foregroundMark x1="23833" y1="33043" x2="23833" y2="33043"/>
                        <a14:foregroundMark x1="38917" y1="35942" x2="38917" y2="35942"/>
                        <a14:foregroundMark x1="43333" y1="33333" x2="43333" y2="33333"/>
                        <a14:foregroundMark x1="47417" y1="34783" x2="47417" y2="34783"/>
                        <a14:foregroundMark x1="52167" y1="37971" x2="52167" y2="37971"/>
                        <a14:foregroundMark x1="58583" y1="41739" x2="58583" y2="41739"/>
                        <a14:foregroundMark x1="66000" y1="40870" x2="66000" y2="40870"/>
                        <a14:foregroundMark x1="68583" y1="33913" x2="68583" y2="33913"/>
                        <a14:backgroundMark x1="10000" y1="34493" x2="10000" y2="34493"/>
                        <a14:backgroundMark x1="14500" y1="29855" x2="14500" y2="29855"/>
                        <a14:backgroundMark x1="48500" y1="30435" x2="48500" y2="3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4" y="107617"/>
            <a:ext cx="2143593" cy="6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4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6" y="-310652"/>
            <a:ext cx="11566567" cy="2387600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Introduction to Movement </a:t>
            </a:r>
            <a:r>
              <a:rPr lang="en-GB" sz="5400" b="1" dirty="0"/>
              <a:t>B</a:t>
            </a:r>
            <a:r>
              <a:rPr lang="en-GB" sz="5400" b="1" dirty="0" smtClean="0"/>
              <a:t>reaks</a:t>
            </a:r>
            <a:endParaRPr lang="en-GB" sz="54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10541" y="2773363"/>
            <a:ext cx="7767960" cy="290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smtClean="0"/>
              <a:t>This presentation will help staff: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Understand the benefits of movement breaks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Know what to do before getting started with movement breaks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Know when movement breaks can be used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Learn how to use movement breaks to help identify learners who may be having difficulties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2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0930" y="822325"/>
            <a:ext cx="9497291" cy="1000537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enefits of Movement 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reaks for All Children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690689"/>
            <a:ext cx="7261934" cy="4233034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All</a:t>
            </a:r>
            <a:r>
              <a:rPr lang="en-GB" sz="2600" dirty="0" smtClean="0"/>
              <a:t> children need </a:t>
            </a:r>
            <a:r>
              <a:rPr lang="en-GB" sz="2600" dirty="0"/>
              <a:t>to </a:t>
            </a:r>
            <a:r>
              <a:rPr lang="en-GB" sz="2600" dirty="0" smtClean="0"/>
              <a:t>move regularly in order to learn</a:t>
            </a:r>
            <a:r>
              <a:rPr lang="en-GB" sz="2600" dirty="0"/>
              <a:t>:</a:t>
            </a:r>
            <a:endParaRPr lang="en-GB" sz="2600" dirty="0" smtClean="0"/>
          </a:p>
          <a:p>
            <a:pPr lvl="1"/>
            <a:r>
              <a:rPr lang="en-GB" sz="2200" dirty="0" smtClean="0"/>
              <a:t>This is because </a:t>
            </a:r>
            <a:r>
              <a:rPr lang="en-GB" sz="2200" dirty="0"/>
              <a:t>t</a:t>
            </a:r>
            <a:r>
              <a:rPr lang="en-GB" sz="2200" dirty="0" smtClean="0"/>
              <a:t>o balance, to sit upright and to concentrate, they need to frequently activate sensory systems. </a:t>
            </a:r>
          </a:p>
          <a:p>
            <a:pPr lvl="1"/>
            <a:r>
              <a:rPr lang="en-GB" sz="2200" dirty="0" smtClean="0"/>
              <a:t>Just moving at break times and P.E. isn’t enough</a:t>
            </a:r>
          </a:p>
          <a:p>
            <a:r>
              <a:rPr lang="en-GB" sz="2600" dirty="0"/>
              <a:t>W</a:t>
            </a:r>
            <a:r>
              <a:rPr lang="en-GB" sz="2600" dirty="0" smtClean="0"/>
              <a:t>hen children have been </a:t>
            </a:r>
            <a:r>
              <a:rPr lang="en-GB" sz="2600" dirty="0"/>
              <a:t>still and quiet for </a:t>
            </a:r>
            <a:r>
              <a:rPr lang="en-GB" sz="2600" dirty="0" smtClean="0"/>
              <a:t>a long amount of time, their attention starts to fade. </a:t>
            </a:r>
          </a:p>
          <a:p>
            <a:r>
              <a:rPr lang="en-GB" sz="2600" dirty="0" smtClean="0"/>
              <a:t>To reactivate their</a:t>
            </a:r>
            <a:r>
              <a:rPr lang="en-GB" sz="2600" b="1" dirty="0" smtClean="0"/>
              <a:t> focus</a:t>
            </a:r>
            <a:r>
              <a:rPr lang="en-GB" sz="2600" dirty="0" smtClean="0"/>
              <a:t>, regular movement breaks throughout the day, both in and out of lessons, are essential</a:t>
            </a:r>
            <a:r>
              <a:rPr lang="en-GB" sz="2600" dirty="0" smtClean="0"/>
              <a:t>.</a:t>
            </a:r>
            <a:endParaRPr lang="en-GB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969" y="1690688"/>
            <a:ext cx="3738160" cy="304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874643"/>
            <a:ext cx="9848273" cy="706419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Benefits of Movement Breaks for All Children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28" y="1852258"/>
            <a:ext cx="6370468" cy="3517056"/>
          </a:xfrm>
        </p:spPr>
        <p:txBody>
          <a:bodyPr>
            <a:normAutofit/>
          </a:bodyPr>
          <a:lstStyle/>
          <a:p>
            <a:r>
              <a:rPr lang="en-GB" sz="2600" dirty="0" smtClean="0"/>
              <a:t>The movement break sequences in this resource </a:t>
            </a:r>
            <a:r>
              <a:rPr lang="en-GB" sz="2600" dirty="0"/>
              <a:t>can be used </a:t>
            </a:r>
            <a:r>
              <a:rPr lang="en-GB" sz="2600" dirty="0" smtClean="0"/>
              <a:t>in classrooms with children and have been designed to help them concentrate and support their physical skills. </a:t>
            </a:r>
          </a:p>
          <a:p>
            <a:r>
              <a:rPr lang="en-GB" sz="2600" dirty="0" smtClean="0"/>
              <a:t>They also demonstrate that children can move in the classroom in a safe and structured manner and that they enjoy it.</a:t>
            </a:r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021" y="1852258"/>
            <a:ext cx="4453891" cy="39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6131" y="729110"/>
            <a:ext cx="9682018" cy="8955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Benefits of Movement Breaks for All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05" y="1624614"/>
            <a:ext cx="7217545" cy="3462291"/>
          </a:xfrm>
        </p:spPr>
        <p:txBody>
          <a:bodyPr>
            <a:normAutofit/>
          </a:bodyPr>
          <a:lstStyle/>
          <a:p>
            <a:r>
              <a:rPr lang="en-GB" sz="2600" dirty="0" smtClean="0"/>
              <a:t>Other benefits include working together and </a:t>
            </a:r>
            <a:r>
              <a:rPr lang="en-GB" sz="2600" dirty="0"/>
              <a:t>social skills</a:t>
            </a:r>
            <a:r>
              <a:rPr lang="en-GB" sz="2600" dirty="0" smtClean="0"/>
              <a:t> as some </a:t>
            </a:r>
            <a:r>
              <a:rPr lang="en-GB" sz="2600" dirty="0"/>
              <a:t>of the breaks are designed to be carried out in </a:t>
            </a:r>
            <a:r>
              <a:rPr lang="en-GB" sz="2600" dirty="0" smtClean="0"/>
              <a:t>pairs. </a:t>
            </a:r>
          </a:p>
          <a:p>
            <a:r>
              <a:rPr lang="en-GB" sz="2600" dirty="0" smtClean="0"/>
              <a:t>The activities </a:t>
            </a:r>
            <a:r>
              <a:rPr lang="en-GB" sz="2600" dirty="0"/>
              <a:t>also </a:t>
            </a:r>
            <a:r>
              <a:rPr lang="en-GB" sz="2600" dirty="0" smtClean="0"/>
              <a:t>foster creativity </a:t>
            </a:r>
            <a:r>
              <a:rPr lang="en-GB" sz="2600" dirty="0"/>
              <a:t>and independence as they give guidance on how pupils can design their own movement breaks to support </a:t>
            </a:r>
            <a:r>
              <a:rPr lang="en-GB" sz="2600" dirty="0" smtClean="0"/>
              <a:t>themselves and their classmates.</a:t>
            </a:r>
            <a:endParaRPr lang="en-GB" sz="2600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18" y="1624614"/>
            <a:ext cx="3104825" cy="444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033670"/>
            <a:ext cx="10515600" cy="65701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Before you start with the movement break sequences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50" y="1967947"/>
            <a:ext cx="7341898" cy="397121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majority of sequences are based on weight bearing, resistance and stretch activities. </a:t>
            </a:r>
          </a:p>
          <a:p>
            <a:r>
              <a:rPr lang="en-GB" sz="2400" dirty="0" smtClean="0"/>
              <a:t>These can be used at transition times and after coming in from morning and lunchtime breaks to provide the appropriate physical and sensory input for learning. </a:t>
            </a:r>
          </a:p>
          <a:p>
            <a:r>
              <a:rPr lang="en-GB" sz="2400" dirty="0" smtClean="0"/>
              <a:t>They have been especially designed to ensure that they should not over stimulate children, particularly those with physical and sensory difficulties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694" y="1967947"/>
            <a:ext cx="3125382" cy="39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769" y="694177"/>
            <a:ext cx="9737436" cy="10094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Alerting Movement Breaks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769" y="1873189"/>
            <a:ext cx="5673436" cy="3116061"/>
          </a:xfrm>
        </p:spPr>
        <p:txBody>
          <a:bodyPr>
            <a:normAutofit/>
          </a:bodyPr>
          <a:lstStyle/>
          <a:p>
            <a:r>
              <a:rPr lang="en-GB" sz="2600" dirty="0" smtClean="0"/>
              <a:t>The alerting movement breaks can be done when the class is particularly sluggish to wake them up ready to concentrate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17" y="1455939"/>
            <a:ext cx="3735551" cy="41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1026" y="759292"/>
            <a:ext cx="10429461" cy="112251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Important Checks Before 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sing 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he Movement 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reak 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equences in This Resource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47" y="1987826"/>
            <a:ext cx="11283519" cy="4116151"/>
          </a:xfrm>
        </p:spPr>
        <p:txBody>
          <a:bodyPr>
            <a:noAutofit/>
          </a:bodyPr>
          <a:lstStyle/>
          <a:p>
            <a:r>
              <a:rPr lang="en-GB" dirty="0" smtClean="0"/>
              <a:t>Safety is paramount so ensure that the learners do these activities in a safe and appropriate manner and that the space is suitable</a:t>
            </a:r>
          </a:p>
          <a:p>
            <a:pPr lvl="1"/>
            <a:r>
              <a:rPr lang="en-GB" sz="2000" dirty="0" smtClean="0"/>
              <a:t>i.e. no potential hazards</a:t>
            </a:r>
          </a:p>
          <a:p>
            <a:r>
              <a:rPr lang="en-GB" dirty="0"/>
              <a:t>P</a:t>
            </a:r>
            <a:r>
              <a:rPr lang="en-GB" dirty="0" smtClean="0"/>
              <a:t>lease be sensitive if there are young people with physical difficulties in the class</a:t>
            </a:r>
          </a:p>
          <a:p>
            <a:pPr lvl="1"/>
            <a:r>
              <a:rPr lang="en-GB" sz="2000" dirty="0"/>
              <a:t>C</a:t>
            </a:r>
            <a:r>
              <a:rPr lang="en-GB" sz="2000" dirty="0" smtClean="0"/>
              <a:t>onsider the appropriateness of doing these activities without suitable sequences for them. </a:t>
            </a:r>
          </a:p>
          <a:p>
            <a:r>
              <a:rPr lang="en-GB" dirty="0" smtClean="0"/>
              <a:t>Please check with a relevant professional e.g. occupational therapist or physiotherapist about the suitability of these exercises if there are children with physical difficulties in the class </a:t>
            </a:r>
          </a:p>
          <a:p>
            <a:pPr lvl="1"/>
            <a:r>
              <a:rPr lang="en-GB" sz="2000" dirty="0" smtClean="0"/>
              <a:t>They my have suggestions for them and the rest of the class.</a:t>
            </a:r>
          </a:p>
        </p:txBody>
      </p:sp>
    </p:spTree>
    <p:extLst>
      <p:ext uri="{BB962C8B-B14F-4D97-AF65-F5344CB8AC3E}">
        <p14:creationId xmlns:p14="http://schemas.microsoft.com/office/powerpoint/2010/main" val="22528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770" y="901147"/>
            <a:ext cx="9200569" cy="1021453"/>
          </a:xfrm>
        </p:spPr>
        <p:txBody>
          <a:bodyPr>
            <a:noAutofit/>
          </a:bodyPr>
          <a:lstStyle/>
          <a:p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When can these movement breaks be done? </a:t>
            </a:r>
            <a:r>
              <a:rPr lang="en-U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Suggestions for incorporating these into the school day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" y="2239617"/>
            <a:ext cx="11286698" cy="391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 smtClean="0"/>
              <a:t>General Movement Breaks (Combination of resistance, weight bearing and stretching activities)</a:t>
            </a:r>
          </a:p>
          <a:p>
            <a:r>
              <a:rPr lang="en-GB" sz="2400" dirty="0"/>
              <a:t>B</a:t>
            </a:r>
            <a:r>
              <a:rPr lang="en-GB" sz="2400" dirty="0" smtClean="0"/>
              <a:t>eginning </a:t>
            </a:r>
            <a:r>
              <a:rPr lang="en-GB" sz="2400" dirty="0"/>
              <a:t>of </a:t>
            </a:r>
            <a:r>
              <a:rPr lang="en-GB" sz="2400" dirty="0" smtClean="0"/>
              <a:t>day, after playtimes and lunch to get </a:t>
            </a:r>
            <a:r>
              <a:rPr lang="en-GB" sz="2400" dirty="0"/>
              <a:t>them ready to sit down and start </a:t>
            </a:r>
            <a:r>
              <a:rPr lang="en-GB" sz="2400" dirty="0" smtClean="0"/>
              <a:t>concentrating.</a:t>
            </a:r>
          </a:p>
          <a:p>
            <a:r>
              <a:rPr lang="en-GB" sz="2400" dirty="0" smtClean="0"/>
              <a:t>When transitioning between activities </a:t>
            </a:r>
            <a:r>
              <a:rPr lang="en-GB" sz="2400" dirty="0"/>
              <a:t>– s</a:t>
            </a:r>
            <a:r>
              <a:rPr lang="en-GB" sz="2400" dirty="0" smtClean="0"/>
              <a:t>witch time. </a:t>
            </a:r>
          </a:p>
          <a:p>
            <a:pPr marL="0" indent="0">
              <a:buNone/>
            </a:pP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Alerting </a:t>
            </a:r>
            <a:r>
              <a:rPr lang="en-GB" sz="2400" b="1" dirty="0"/>
              <a:t>Movement Breaks (Combination of </a:t>
            </a:r>
            <a:r>
              <a:rPr lang="en-GB" sz="2400" b="1" dirty="0" smtClean="0"/>
              <a:t>aerobic and stretching activities)</a:t>
            </a:r>
          </a:p>
          <a:p>
            <a:r>
              <a:rPr lang="en-GB" sz="2400" dirty="0"/>
              <a:t>When transitioning between activities </a:t>
            </a:r>
            <a:r>
              <a:rPr lang="en-GB" sz="2400" dirty="0" smtClean="0"/>
              <a:t>when particularly sluggish– </a:t>
            </a:r>
            <a:r>
              <a:rPr lang="en-GB" sz="2400" dirty="0"/>
              <a:t>Switch time. </a:t>
            </a:r>
          </a:p>
          <a:p>
            <a:pPr marL="0" indent="0">
              <a:buNone/>
            </a:pP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Handwriting Warm Up and Cool Down Movement Breaks (Combination </a:t>
            </a:r>
            <a:r>
              <a:rPr lang="en-GB" sz="2400" b="1" dirty="0"/>
              <a:t>of </a:t>
            </a:r>
            <a:r>
              <a:rPr lang="en-GB" sz="2400" b="1" dirty="0" smtClean="0"/>
              <a:t>hand and arm </a:t>
            </a:r>
            <a:r>
              <a:rPr lang="en-GB" sz="2400" b="1" dirty="0"/>
              <a:t>activities)</a:t>
            </a:r>
          </a:p>
          <a:p>
            <a:r>
              <a:rPr lang="en-GB" sz="2400" dirty="0" smtClean="0"/>
              <a:t>In preparation for periods of handwriting – see section 2 for more </a:t>
            </a:r>
            <a:r>
              <a:rPr lang="en-GB" sz="2400" dirty="0" smtClean="0"/>
              <a:t>details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  <a:p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0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769" y="1821899"/>
            <a:ext cx="11354539" cy="400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2400" dirty="0" smtClean="0"/>
              <a:t>It is important </a:t>
            </a:r>
            <a:r>
              <a:rPr lang="en-GB" sz="2400" dirty="0"/>
              <a:t>to remember that these exercises support all children to learn and develop, and not just those with physical </a:t>
            </a:r>
            <a:r>
              <a:rPr lang="en-GB" sz="2400" dirty="0" smtClean="0"/>
              <a:t>difficulties.</a:t>
            </a:r>
            <a:endParaRPr lang="en-GB" sz="2400" dirty="0"/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GB" sz="2000" dirty="0" smtClean="0"/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2400" dirty="0" smtClean="0"/>
              <a:t>However, </a:t>
            </a:r>
            <a:r>
              <a:rPr lang="en-US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movement breaks are also a good opportunity to identify: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upils who find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some of the physical activities</a:t>
            </a:r>
            <a:r>
              <a:rPr lang="en-US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challenging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Whether </a:t>
            </a:r>
            <a:r>
              <a:rPr lang="en-US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movement breaks support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some pupils’</a:t>
            </a:r>
            <a:r>
              <a:rPr lang="en-US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ability to sit and attend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hether particular children become over-stimulated by movement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Should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you notice any particular issues certain learners might be experiencing when carrying out the sequences , the activities in S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ections 4 and 5 may help.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8817" y="1027006"/>
            <a:ext cx="9170632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Identifying Difficulties in Movement Breaks: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610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Custom Design</vt:lpstr>
      <vt:lpstr>Introduction to Movement Breaks</vt:lpstr>
      <vt:lpstr>Benefits of Movement Breaks for All Children</vt:lpstr>
      <vt:lpstr>Benefits of Movement Breaks for All Children</vt:lpstr>
      <vt:lpstr>Benefits of Movement Breaks for All Children</vt:lpstr>
      <vt:lpstr>Before you start with the movement break sequences</vt:lpstr>
      <vt:lpstr>Alerting Movement Breaks</vt:lpstr>
      <vt:lpstr>Important Checks Before Using The Movement Break Sequences in This Resource</vt:lpstr>
      <vt:lpstr>When can these movement breaks be done? Suggestions for incorporating these into the school day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breaks</dc:title>
  <dc:creator>jdilworth.998</dc:creator>
  <cp:lastModifiedBy>Adam Gordon</cp:lastModifiedBy>
  <cp:revision>65</cp:revision>
  <dcterms:created xsi:type="dcterms:W3CDTF">2016-08-30T05:56:28Z</dcterms:created>
  <dcterms:modified xsi:type="dcterms:W3CDTF">2019-03-08T11:27:43Z</dcterms:modified>
</cp:coreProperties>
</file>